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06" r:id="rId3"/>
    <p:sldId id="308" r:id="rId4"/>
    <p:sldId id="291" r:id="rId5"/>
    <p:sldId id="293" r:id="rId6"/>
    <p:sldId id="294" r:id="rId7"/>
    <p:sldId id="297" r:id="rId8"/>
    <p:sldId id="259" r:id="rId9"/>
    <p:sldId id="296" r:id="rId10"/>
    <p:sldId id="264" r:id="rId11"/>
    <p:sldId id="265" r:id="rId12"/>
    <p:sldId id="263" r:id="rId13"/>
    <p:sldId id="266" r:id="rId14"/>
    <p:sldId id="309" r:id="rId15"/>
    <p:sldId id="267" r:id="rId16"/>
    <p:sldId id="268" r:id="rId17"/>
    <p:sldId id="274" r:id="rId18"/>
    <p:sldId id="298" r:id="rId19"/>
    <p:sldId id="299" r:id="rId20"/>
    <p:sldId id="300" r:id="rId21"/>
    <p:sldId id="276" r:id="rId22"/>
    <p:sldId id="301" r:id="rId23"/>
    <p:sldId id="302" r:id="rId24"/>
    <p:sldId id="270" r:id="rId25"/>
    <p:sldId id="279" r:id="rId26"/>
    <p:sldId id="281" r:id="rId27"/>
    <p:sldId id="282" r:id="rId28"/>
    <p:sldId id="283" r:id="rId29"/>
    <p:sldId id="284" r:id="rId30"/>
    <p:sldId id="280" r:id="rId31"/>
    <p:sldId id="271" r:id="rId32"/>
    <p:sldId id="303" r:id="rId33"/>
    <p:sldId id="304" r:id="rId34"/>
    <p:sldId id="30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4" autoAdjust="0"/>
    <p:restoredTop sz="84549" autoAdjust="0"/>
  </p:normalViewPr>
  <p:slideViewPr>
    <p:cSldViewPr>
      <p:cViewPr>
        <p:scale>
          <a:sx n="101" d="100"/>
          <a:sy n="101" d="100"/>
        </p:scale>
        <p:origin x="-183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CA61F-AE10-4169-9141-3DB23EA110A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13C6-C104-4E27-ACCD-7758F66E3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67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this point, class does not yet</a:t>
            </a:r>
            <a:r>
              <a:rPr lang="en-US" baseline="0" dirty="0" smtClean="0"/>
              <a:t> know how to calculate a t-score.  They are learning that they need one and that its slightly different than a z-score.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13C6-C104-4E27-ACCD-7758F66E3C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8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13C6-C104-4E27-ACCD-7758F66E3C8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7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73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34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47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5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2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2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2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7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985CD-418F-4B68-A244-3CD111311EF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3B9A-02C1-4190-B76D-1E9B5096C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google.com/url?sa=i&amp;rct=j&amp;q=&amp;esrc=s&amp;source=images&amp;cd=&amp;cad=rja&amp;uact=8&amp;ved=0ahUKEwixtbyzusTLAhWDuoMKHZdrAAYQjRwIBw&amp;url=https://onlinecourses.science.psu.edu/stat414/book/export/html/194&amp;psig=AFQjCNFIsxShn_5ftB4W9ZGg246HcyL-FA&amp;ust=145819193012124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207 Day 25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06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Student t-distribution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0832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is a problem here.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</a:t>
                </a:r>
                <a:r>
                  <a:rPr lang="en-US" dirty="0"/>
                  <a:t>often don’t know the population standard deviation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which we need in order to calculate the standard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of the sampling distribution for means. 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We </a:t>
                </a:r>
                <a:r>
                  <a:rPr lang="en-US" dirty="0"/>
                  <a:t>use the standard deviation,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, from the sample to approximate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, but when our sample size is small,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is not an awesome estimator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To address this issue (when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is unknown), we bring in a new sampling distribution, the </a:t>
                </a:r>
                <a:r>
                  <a:rPr lang="en-US" b="1" dirty="0"/>
                  <a:t>t-distribution</a:t>
                </a:r>
                <a:r>
                  <a:rPr lang="en-US" dirty="0"/>
                  <a:t>, which is similar to a z-distribution, but slightly more spread out (i.e. thicker tails).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  <a:blipFill rotWithShape="1">
                <a:blip r:embed="rId2"/>
                <a:stretch>
                  <a:fillRect l="-1037" t="-313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01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is a problem here.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</a:t>
                </a:r>
                <a:r>
                  <a:rPr lang="en-US" dirty="0"/>
                  <a:t>often don’t know the population standard deviation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which we need in order to calculate the standard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of the sampling distribution for means. 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We </a:t>
                </a:r>
                <a:r>
                  <a:rPr lang="en-US" dirty="0"/>
                  <a:t>use the standard deviation,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, from the sample to approximate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, but when our sample size is small,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is not an awesome estimator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To address this issue (when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is unknown), we bring in a new sampling distribution, the </a:t>
                </a:r>
                <a:r>
                  <a:rPr lang="en-US" b="1" dirty="0"/>
                  <a:t>t-distribution</a:t>
                </a:r>
                <a:r>
                  <a:rPr lang="en-US" dirty="0"/>
                  <a:t>, which is similar to a z-distribution, but slightly more spread out (i.e. thicker tails).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  <a:blipFill rotWithShape="1">
                <a:blip r:embed="rId2"/>
                <a:stretch>
                  <a:fillRect l="-1037" t="-313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079044" y="4631267"/>
            <a:ext cx="52959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1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r>
              <a:rPr lang="en-US" dirty="0"/>
              <a:t>Also, the precise shape of the t-distribution will depend on our sample size n.   So the t-distribution is actually a family of mound shaped distributions.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3730978"/>
            <a:ext cx="5997222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35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447800"/>
                <a:ext cx="8229600" cy="3505200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In order to choose which member of the t-distribution family we need, we introduce a new vocab term: </a:t>
                </a:r>
              </a:p>
              <a:p>
                <a:pPr marL="0" indent="0">
                  <a:buNone/>
                </a:pPr>
                <a:r>
                  <a:rPr lang="en-US" sz="3400" b="1" dirty="0"/>
                  <a:t>Degrees of freedom (</a:t>
                </a:r>
                <a:r>
                  <a:rPr lang="en-US" sz="3400" b="1" dirty="0" err="1"/>
                  <a:t>df</a:t>
                </a:r>
                <a:r>
                  <a:rPr lang="en-US" sz="3400" b="1" dirty="0" smtClean="0"/>
                  <a:t>)</a:t>
                </a:r>
                <a:endParaRPr lang="en-US" sz="3400" dirty="0" smtClean="0"/>
              </a:p>
              <a:p>
                <a:r>
                  <a:rPr lang="en-US" sz="3400" dirty="0" smtClean="0"/>
                  <a:t>For </a:t>
                </a:r>
                <a:r>
                  <a:rPr lang="en-US" sz="3400" dirty="0"/>
                  <a:t>a sample of size n, the degrees of freedom is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𝑑𝑓</m:t>
                    </m:r>
                    <m:r>
                      <a:rPr lang="en-US" sz="3400" i="1">
                        <a:latin typeface="Cambria Math"/>
                      </a:rPr>
                      <m:t>=</m:t>
                    </m:r>
                    <m:r>
                      <a:rPr lang="en-US" sz="3400" i="1">
                        <a:latin typeface="Cambria Math"/>
                      </a:rPr>
                      <m:t>𝑛</m:t>
                    </m:r>
                    <m:r>
                      <a:rPr lang="en-US" sz="3400" i="1">
                        <a:latin typeface="Cambria Math"/>
                      </a:rPr>
                      <m:t>−1</m:t>
                    </m:r>
                  </m:oMath>
                </a14:m>
                <a:r>
                  <a:rPr lang="en-US" sz="3400" dirty="0"/>
                  <a:t>.  </a:t>
                </a:r>
                <a:endParaRPr lang="en-US" sz="3400" dirty="0" smtClean="0"/>
              </a:p>
              <a:p>
                <a:r>
                  <a:rPr lang="en-US" sz="3400" dirty="0" smtClean="0"/>
                  <a:t>The </a:t>
                </a:r>
                <a:r>
                  <a:rPr lang="en-US" sz="3400" dirty="0"/>
                  <a:t>degrees of freedom </a:t>
                </a:r>
                <a:r>
                  <a:rPr lang="en-US" sz="3400" dirty="0" smtClean="0"/>
                  <a:t>determine the </a:t>
                </a:r>
                <a:r>
                  <a:rPr lang="en-US" sz="3400" dirty="0"/>
                  <a:t>shape of the </a:t>
                </a:r>
                <a:r>
                  <a:rPr lang="en-US" sz="3400" i="1" dirty="0"/>
                  <a:t>t</a:t>
                </a:r>
                <a:r>
                  <a:rPr lang="en-US" sz="3400" dirty="0"/>
                  <a:t>-distribution. </a:t>
                </a:r>
                <a:endParaRPr lang="en-US" sz="3400" dirty="0" smtClean="0"/>
              </a:p>
              <a:p>
                <a:r>
                  <a:rPr lang="en-US" sz="3400" dirty="0" smtClean="0"/>
                  <a:t>The </a:t>
                </a:r>
                <a:r>
                  <a:rPr lang="en-US" sz="3400" dirty="0"/>
                  <a:t>larger the degrees of freedom, the more closely the distribution approximates the normal model.  </a:t>
                </a:r>
                <a:endParaRPr lang="en-US" sz="3400" dirty="0" smtClean="0"/>
              </a:p>
              <a:p>
                <a:r>
                  <a:rPr lang="en-US" sz="3400" dirty="0" smtClean="0"/>
                  <a:t>When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𝑑𝑓</m:t>
                    </m:r>
                    <m:r>
                      <a:rPr lang="en-US" sz="3400" i="1">
                        <a:latin typeface="Cambria Math"/>
                      </a:rPr>
                      <m:t>≥30</m:t>
                    </m:r>
                  </m:oMath>
                </a14:m>
                <a:r>
                  <a:rPr lang="en-US" sz="3400" dirty="0"/>
                  <a:t>, the t-distribution is nearly identical to the z-distribution.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447800"/>
                <a:ext cx="8229600" cy="3505200"/>
              </a:xfrm>
              <a:blipFill rotWithShape="1">
                <a:blip r:embed="rId2"/>
                <a:stretch>
                  <a:fillRect l="-1185" t="-2783"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4223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an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7848600" cy="525780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Ex</a:t>
                </a:r>
                <a:r>
                  <a:rPr lang="en-US" sz="2400" dirty="0"/>
                  <a:t>)  Say I know the amount of time it took for 10 randomly selected students to finish the last stats exam. I want to create a 95% confidence interval for the average amount of time to finish the exam.</a:t>
                </a:r>
              </a:p>
              <a:p>
                <a:r>
                  <a:rPr lang="en-US" sz="2400" dirty="0" smtClean="0"/>
                  <a:t>Find s = sample standard deviation 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(nearpod)</a:t>
                </a:r>
              </a:p>
              <a:p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/>
                  <a:t> = </a:t>
                </a:r>
                <a:r>
                  <a:rPr lang="en-US" sz="2400" dirty="0" smtClean="0"/>
                  <a:t>sample average 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(nearpod)</a:t>
                </a:r>
                <a:endParaRPr lang="en-US" sz="2400" dirty="0" smtClean="0"/>
              </a:p>
              <a:p>
                <a:r>
                  <a:rPr lang="en-US" sz="2400" dirty="0" smtClean="0"/>
                  <a:t>Find the degrees of freedom </a:t>
                </a:r>
                <a:r>
                  <a:rPr lang="en-US" sz="2400" dirty="0" err="1" smtClean="0"/>
                  <a:t>df</a:t>
                </a:r>
                <a:r>
                  <a:rPr lang="en-US" sz="2400" dirty="0" smtClean="0"/>
                  <a:t>=n-1  </a:t>
                </a:r>
                <a:r>
                  <a:rPr lang="en-US" sz="1800" dirty="0">
                    <a:solidFill>
                      <a:srgbClr val="FF0000"/>
                    </a:solidFill>
                  </a:rPr>
                  <a:t>(nearpod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</a:t>
                </a:r>
                <a:endParaRPr lang="en-US" sz="1800" dirty="0" smtClean="0"/>
              </a:p>
              <a:p>
                <a:r>
                  <a:rPr lang="en-US" sz="2400" dirty="0" smtClean="0"/>
                  <a:t>Find standard error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𝑆𝐸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 smtClean="0"/>
                  <a:t> for samples of size 10  </a:t>
                </a:r>
                <a:r>
                  <a:rPr lang="en-US" sz="1800" dirty="0">
                    <a:solidFill>
                      <a:srgbClr val="FF0000"/>
                    </a:solidFill>
                  </a:rPr>
                  <a:t>(nearpod</a:t>
                </a:r>
                <a:r>
                  <a:rPr lang="en-US" sz="1800" dirty="0" smtClean="0">
                    <a:solidFill>
                      <a:srgbClr val="FF0000"/>
                    </a:solidFill>
                  </a:rPr>
                  <a:t>)</a:t>
                </a:r>
                <a:endParaRPr lang="en-US" sz="1800" dirty="0" smtClean="0"/>
              </a:p>
              <a:p>
                <a:r>
                  <a:rPr lang="en-US" sz="2400" dirty="0" smtClean="0">
                    <a:ea typeface="Cambria Math"/>
                  </a:rPr>
                  <a:t>Confidence interval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𝑧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𝑠𝑐𝑜𝑟𝑒</m:t>
                        </m:r>
                      </m:sub>
                    </m:sSub>
                    <m:r>
                      <a:rPr lang="en-US" sz="2400" i="1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400" i="1">
                          <a:latin typeface="Cambria Math"/>
                          <a:ea typeface="Cambria Math"/>
                        </a:rPr>
                        <m:t> ± 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𝑠𝑐𝑜𝑟𝑒</m:t>
                          </m:r>
                        </m:sub>
                      </m:sSub>
                      <m:r>
                        <a:rPr lang="en-US" sz="24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7848600" cy="5257800"/>
              </a:xfrm>
              <a:blipFill rotWithShape="1">
                <a:blip r:embed="rId3"/>
                <a:stretch>
                  <a:fillRect l="-1165" t="-1624" r="-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305920"/>
              </p:ext>
            </p:extLst>
          </p:nvPr>
        </p:nvGraphicFramePr>
        <p:xfrm>
          <a:off x="8382000" y="1524000"/>
          <a:ext cx="609600" cy="4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55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276600" y="4648200"/>
            <a:ext cx="22860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endCxn id="4" idx="5"/>
          </p:cNvCxnSpPr>
          <p:nvPr/>
        </p:nvCxnSpPr>
        <p:spPr>
          <a:xfrm>
            <a:off x="3733800" y="4724400"/>
            <a:ext cx="1494023" cy="5091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567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exactly is </a:t>
            </a:r>
            <a:r>
              <a:rPr lang="en-US" i="1" dirty="0"/>
              <a:t>degrees of freedom</a:t>
            </a:r>
            <a:r>
              <a:rPr lang="en-US" dirty="0"/>
              <a:t>, and will it always be n-1?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For t-distributions with a single mean,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n-1, but for other contexts it can take on different values.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What does it mean?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77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exactly is </a:t>
            </a:r>
            <a:r>
              <a:rPr lang="en-US" i="1" dirty="0"/>
              <a:t>degrees of freedom</a:t>
            </a:r>
            <a:r>
              <a:rPr lang="en-US" dirty="0"/>
              <a:t>, and will it always be n-1?</a:t>
            </a:r>
          </a:p>
          <a:p>
            <a:pPr lvl="0"/>
            <a:r>
              <a:rPr lang="en-US" dirty="0"/>
              <a:t>For t-distributions with a single mean, </a:t>
            </a:r>
            <a:r>
              <a:rPr lang="en-US" dirty="0" err="1"/>
              <a:t>df</a:t>
            </a:r>
            <a:r>
              <a:rPr lang="en-US" dirty="0"/>
              <a:t> = n-1, but for other contexts it can take on different values.</a:t>
            </a:r>
          </a:p>
          <a:p>
            <a:pPr lvl="1"/>
            <a:r>
              <a:rPr lang="en-US" dirty="0"/>
              <a:t>What does it mean?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82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sample t-</a:t>
            </a:r>
            <a:r>
              <a:rPr lang="en-US" dirty="0" err="1" smtClean="0"/>
              <a:t>dist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Let’s try a few probability questions with the t-distribution  (Nearpod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Portion of area left of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=</a:t>
            </a:r>
            <a:r>
              <a:rPr lang="en-US" sz="3300" dirty="0">
                <a:solidFill>
                  <a:srgbClr val="FF0000"/>
                </a:solidFill>
              </a:rPr>
              <a:t>T.DIST(x= # of </a:t>
            </a:r>
            <a:r>
              <a:rPr lang="en-US" sz="3300" dirty="0" err="1">
                <a:solidFill>
                  <a:srgbClr val="FF0000"/>
                </a:solidFill>
              </a:rPr>
              <a:t>st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 err="1">
                <a:solidFill>
                  <a:srgbClr val="FF0000"/>
                </a:solidFill>
              </a:rPr>
              <a:t>devs</a:t>
            </a:r>
            <a:r>
              <a:rPr lang="en-US" sz="3300" dirty="0">
                <a:solidFill>
                  <a:srgbClr val="FF0000"/>
                </a:solidFill>
              </a:rPr>
              <a:t>, degrees of freedom = </a:t>
            </a:r>
            <a:r>
              <a:rPr lang="en-US" sz="3300" dirty="0" err="1">
                <a:solidFill>
                  <a:srgbClr val="FF0000"/>
                </a:solidFill>
              </a:rPr>
              <a:t>df</a:t>
            </a:r>
            <a:r>
              <a:rPr lang="en-US" sz="3300" dirty="0">
                <a:solidFill>
                  <a:srgbClr val="FF0000"/>
                </a:solidFill>
              </a:rPr>
              <a:t> , </a:t>
            </a:r>
            <a:r>
              <a:rPr lang="en-US" sz="3300" dirty="0" smtClean="0">
                <a:solidFill>
                  <a:srgbClr val="FF0000"/>
                </a:solidFill>
              </a:rPr>
              <a:t>TRUE</a:t>
            </a:r>
            <a:r>
              <a:rPr lang="en-US" sz="3300" dirty="0">
                <a:solidFill>
                  <a:srgbClr val="FF0000"/>
                </a:solidFill>
              </a:rPr>
              <a:t>)</a:t>
            </a:r>
          </a:p>
          <a:p>
            <a:pPr lvl="0"/>
            <a:r>
              <a:rPr lang="en-US" dirty="0" smtClean="0"/>
              <a:t>Example</a:t>
            </a:r>
            <a:r>
              <a:rPr lang="en-US" dirty="0"/>
              <a:t>:  In order to find the area to the left of -2.50,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Excel </a:t>
            </a:r>
            <a:r>
              <a:rPr lang="en-US" dirty="0"/>
              <a:t>command </a:t>
            </a:r>
            <a:r>
              <a:rPr lang="en-US" dirty="0">
                <a:solidFill>
                  <a:srgbClr val="FF0000"/>
                </a:solidFill>
              </a:rPr>
              <a:t>=T.DIST(-2.5,12,true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portion of the area to the left of -1.30,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12.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portion of the area to the left of -1.30,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24.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portion of the area to the right of 2.30,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299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Let’s try a few probability questions with the t-distribution  (Nearpod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Portion of area left of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=</a:t>
            </a:r>
            <a:r>
              <a:rPr lang="en-US" sz="3300" dirty="0">
                <a:solidFill>
                  <a:srgbClr val="FF0000"/>
                </a:solidFill>
              </a:rPr>
              <a:t>T.DIST(x= # of </a:t>
            </a:r>
            <a:r>
              <a:rPr lang="en-US" sz="3300" dirty="0" err="1">
                <a:solidFill>
                  <a:srgbClr val="FF0000"/>
                </a:solidFill>
              </a:rPr>
              <a:t>st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 err="1">
                <a:solidFill>
                  <a:srgbClr val="FF0000"/>
                </a:solidFill>
              </a:rPr>
              <a:t>devs</a:t>
            </a:r>
            <a:r>
              <a:rPr lang="en-US" sz="3300" dirty="0">
                <a:solidFill>
                  <a:srgbClr val="FF0000"/>
                </a:solidFill>
              </a:rPr>
              <a:t>, degrees of freedom = </a:t>
            </a:r>
            <a:r>
              <a:rPr lang="en-US" sz="3300" dirty="0" err="1">
                <a:solidFill>
                  <a:srgbClr val="FF0000"/>
                </a:solidFill>
              </a:rPr>
              <a:t>df</a:t>
            </a:r>
            <a:r>
              <a:rPr lang="en-US" sz="3300" dirty="0">
                <a:solidFill>
                  <a:srgbClr val="FF0000"/>
                </a:solidFill>
              </a:rPr>
              <a:t> , </a:t>
            </a:r>
            <a:r>
              <a:rPr lang="en-US" sz="3300" dirty="0" smtClean="0">
                <a:solidFill>
                  <a:srgbClr val="FF0000"/>
                </a:solidFill>
              </a:rPr>
              <a:t>TRUE</a:t>
            </a:r>
            <a:r>
              <a:rPr lang="en-US" sz="3300" dirty="0">
                <a:solidFill>
                  <a:srgbClr val="FF0000"/>
                </a:solidFill>
              </a:rPr>
              <a:t>)</a:t>
            </a:r>
          </a:p>
          <a:p>
            <a:pPr lvl="0"/>
            <a:r>
              <a:rPr lang="en-US" dirty="0" smtClean="0"/>
              <a:t>Example</a:t>
            </a:r>
            <a:r>
              <a:rPr lang="en-US" dirty="0"/>
              <a:t>:  In order to find the area to the left of -2.50,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Excel </a:t>
            </a:r>
            <a:r>
              <a:rPr lang="en-US" dirty="0"/>
              <a:t>command </a:t>
            </a:r>
            <a:r>
              <a:rPr lang="en-US" dirty="0">
                <a:solidFill>
                  <a:srgbClr val="FF0000"/>
                </a:solidFill>
              </a:rPr>
              <a:t>=T.DIST(-2.5,12,true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Find the portion of the area to the left of -1.30, with </a:t>
            </a:r>
            <a:r>
              <a:rPr lang="en-US" dirty="0" err="1"/>
              <a:t>df</a:t>
            </a:r>
            <a:r>
              <a:rPr lang="en-US" dirty="0"/>
              <a:t> = 12.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portion of the area to the left of -1.30,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24.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portion of the area to the right of 2.30,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7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Let’s try a few probability questions with the t-distribution  (Nearpod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Portion of area left of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=</a:t>
            </a:r>
            <a:r>
              <a:rPr lang="en-US" sz="3300" dirty="0">
                <a:solidFill>
                  <a:srgbClr val="FF0000"/>
                </a:solidFill>
              </a:rPr>
              <a:t>T.DIST(x= # of </a:t>
            </a:r>
            <a:r>
              <a:rPr lang="en-US" sz="3300" dirty="0" err="1">
                <a:solidFill>
                  <a:srgbClr val="FF0000"/>
                </a:solidFill>
              </a:rPr>
              <a:t>st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 err="1">
                <a:solidFill>
                  <a:srgbClr val="FF0000"/>
                </a:solidFill>
              </a:rPr>
              <a:t>devs</a:t>
            </a:r>
            <a:r>
              <a:rPr lang="en-US" sz="3300" dirty="0">
                <a:solidFill>
                  <a:srgbClr val="FF0000"/>
                </a:solidFill>
              </a:rPr>
              <a:t>, degrees of freedom = </a:t>
            </a:r>
            <a:r>
              <a:rPr lang="en-US" sz="3300" dirty="0" err="1">
                <a:solidFill>
                  <a:srgbClr val="FF0000"/>
                </a:solidFill>
              </a:rPr>
              <a:t>df</a:t>
            </a:r>
            <a:r>
              <a:rPr lang="en-US" sz="3300" dirty="0">
                <a:solidFill>
                  <a:srgbClr val="FF0000"/>
                </a:solidFill>
              </a:rPr>
              <a:t> , </a:t>
            </a:r>
            <a:r>
              <a:rPr lang="en-US" sz="3300" dirty="0" smtClean="0">
                <a:solidFill>
                  <a:srgbClr val="FF0000"/>
                </a:solidFill>
              </a:rPr>
              <a:t>TRUE</a:t>
            </a:r>
            <a:r>
              <a:rPr lang="en-US" sz="3300" dirty="0">
                <a:solidFill>
                  <a:srgbClr val="FF0000"/>
                </a:solidFill>
              </a:rPr>
              <a:t>)</a:t>
            </a:r>
          </a:p>
          <a:p>
            <a:pPr lvl="0"/>
            <a:r>
              <a:rPr lang="en-US" dirty="0" smtClean="0"/>
              <a:t>Example</a:t>
            </a:r>
            <a:r>
              <a:rPr lang="en-US" dirty="0"/>
              <a:t>:  In order to find the area to the left of -2.50,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Excel </a:t>
            </a:r>
            <a:r>
              <a:rPr lang="en-US" dirty="0"/>
              <a:t>command </a:t>
            </a:r>
            <a:r>
              <a:rPr lang="en-US" dirty="0">
                <a:solidFill>
                  <a:srgbClr val="FF0000"/>
                </a:solidFill>
              </a:rPr>
              <a:t>=T.DIST(-2.5,12,true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Find the portion of the area to the left of -1.30, with </a:t>
            </a:r>
            <a:r>
              <a:rPr lang="en-US" dirty="0" err="1"/>
              <a:t>df</a:t>
            </a:r>
            <a:r>
              <a:rPr lang="en-US" dirty="0"/>
              <a:t> = 12.</a:t>
            </a:r>
          </a:p>
          <a:p>
            <a:pPr lvl="0"/>
            <a:r>
              <a:rPr lang="en-US" dirty="0"/>
              <a:t>Find the portion of the area to the left of -1.30, with </a:t>
            </a:r>
            <a:r>
              <a:rPr lang="en-US" dirty="0" err="1"/>
              <a:t>df</a:t>
            </a:r>
            <a:r>
              <a:rPr lang="en-US" dirty="0"/>
              <a:t> = 24.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portion of the area to the right of 2.30,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strategy for computing confidence intervals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 algn="ctr">
                  <a:lnSpc>
                    <a:spcPct val="170000"/>
                  </a:lnSpc>
                  <a:buNone/>
                </a:pPr>
                <a:r>
                  <a:rPr lang="en-US" sz="3400" dirty="0" smtClean="0"/>
                  <a:t>Point </a:t>
                </a:r>
                <a:r>
                  <a:rPr lang="en-US" sz="3400" dirty="0"/>
                  <a:t>estimate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±</m:t>
                    </m:r>
                  </m:oMath>
                </a14:m>
                <a:r>
                  <a:rPr lang="en-US" sz="3400" dirty="0"/>
                  <a:t> margin of </a:t>
                </a:r>
                <a:r>
                  <a:rPr lang="en-US" sz="3400" dirty="0" smtClean="0"/>
                  <a:t>error</a:t>
                </a:r>
                <a:endParaRPr lang="en-US" sz="3400" dirty="0"/>
              </a:p>
              <a:p>
                <a:pPr marL="0" indent="0" algn="ctr">
                  <a:lnSpc>
                    <a:spcPct val="170000"/>
                  </a:lnSpc>
                  <a:buNone/>
                </a:pPr>
                <a:r>
                  <a:rPr lang="en-US" sz="3400" dirty="0"/>
                  <a:t>Point estimate </a:t>
                </a:r>
                <a14:m>
                  <m:oMath xmlns:m="http://schemas.openxmlformats.org/officeDocument/2006/math">
                    <m:r>
                      <a:rPr lang="en-US" sz="3400" i="1">
                        <a:latin typeface="Cambria Math"/>
                      </a:rPr>
                      <m:t>±</m:t>
                    </m:r>
                  </m:oMath>
                </a14:m>
                <a:r>
                  <a:rPr lang="en-US" sz="3400" dirty="0"/>
                  <a:t> (# of standard errors)(size of standard errors</a:t>
                </a:r>
                <a:r>
                  <a:rPr lang="en-US" sz="3400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For 1-sample </a:t>
                </a:r>
                <a:r>
                  <a:rPr lang="en-US" dirty="0"/>
                  <a:t>proportions this looks like: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40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000" i="1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en-US" sz="4000" i="1">
                          <a:latin typeface="Cambria Math"/>
                        </a:rPr>
                        <m:t>±(</m:t>
                      </m:r>
                      <m:sSub>
                        <m:sSubPr>
                          <m:ctrlPr>
                            <a:rPr lang="en-US" sz="4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0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4000" b="0" i="1" smtClean="0">
                              <a:latin typeface="Cambria Math"/>
                            </a:rPr>
                            <m:t>𝑠𝑐𝑜𝑟𝑒</m:t>
                          </m:r>
                        </m:sub>
                      </m:sSub>
                      <m:r>
                        <a:rPr lang="en-US" sz="4000" i="1">
                          <a:latin typeface="Cambria Math"/>
                        </a:rPr>
                        <m:t>)</m:t>
                      </m:r>
                      <m:rad>
                        <m:radPr>
                          <m:degHide m:val="on"/>
                          <m:ctrlPr>
                            <a:rPr lang="en-US" sz="40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4000" i="1">
                                  <a:latin typeface="Cambria Math"/>
                                </a:rPr>
                              </m:ctrlPr>
                            </m:fPr>
                            <m:num>
                              <m:acc>
                                <m:accPr>
                                  <m:chr m:val="̂"/>
                                  <m:ctrlPr>
                                    <a:rPr lang="en-US" sz="40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4000" i="1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en-US" sz="4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4000" i="1">
                                      <a:latin typeface="Cambria Math"/>
                                    </a:rPr>
                                    <m:t>1−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sz="4000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4000" i="1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r>
                                <a:rPr lang="en-US" sz="4000" i="1">
                                  <a:latin typeface="Cambria Math"/>
                                </a:rPr>
                                <m:t>𝑁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3400" dirty="0" smtClean="0"/>
              </a:p>
              <a:p>
                <a:pPr marL="0" indent="0">
                  <a:buNone/>
                </a:pPr>
                <a:r>
                  <a:rPr lang="en-US" dirty="0"/>
                  <a:t>For </a:t>
                </a:r>
                <a:r>
                  <a:rPr lang="en-US" dirty="0" smtClean="0"/>
                  <a:t>1-sample </a:t>
                </a:r>
                <a:r>
                  <a:rPr lang="en-US" dirty="0"/>
                  <a:t>means this looks like</a:t>
                </a:r>
                <a:r>
                  <a:rPr lang="en-US" dirty="0" smtClean="0"/>
                  <a:t>:	(</a:t>
                </a:r>
                <a:r>
                  <a:rPr lang="en-US" dirty="0"/>
                  <a:t>as long as we know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44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400" i="1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4400" i="1">
                          <a:latin typeface="Cambria Math"/>
                        </a:rPr>
                        <m:t>±(</m:t>
                      </m:r>
                      <m:sSub>
                        <m:sSubPr>
                          <m:ctrlPr>
                            <a:rPr lang="en-US" sz="4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4400" i="1">
                              <a:latin typeface="Cambria Math"/>
                            </a:rPr>
                            <m:t>𝑠𝑐𝑜𝑟𝑒</m:t>
                          </m:r>
                        </m:sub>
                      </m:sSub>
                      <m:r>
                        <a:rPr lang="en-US" sz="4400" i="1">
                          <a:latin typeface="Cambria Math"/>
                        </a:rPr>
                        <m:t>)∙</m:t>
                      </m:r>
                      <m:f>
                        <m:fPr>
                          <m:ctrlPr>
                            <a:rPr lang="en-US" sz="4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400" i="1">
                              <a:latin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i="1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58000" y="5638800"/>
                <a:ext cx="1981200" cy="10668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𝑆𝐸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638800"/>
                <a:ext cx="1981200" cy="10668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5486400"/>
                <a:ext cx="2362200" cy="1219200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000" dirty="0" smtClean="0"/>
                  <a:t> = sample mean</a:t>
                </a:r>
              </a:p>
              <a:p>
                <a:r>
                  <a:rPr lang="en-US" sz="2000" dirty="0" smtClean="0"/>
                  <a:t>This point estimate comes from the data.</a:t>
                </a:r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486400"/>
                <a:ext cx="2362200" cy="1219200"/>
              </a:xfrm>
              <a:prstGeom prst="rect">
                <a:avLst/>
              </a:prstGeom>
              <a:blipFill rotWithShape="1">
                <a:blip r:embed="rId4"/>
                <a:stretch>
                  <a:fillRect l="-2041" t="-4902" b="-11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969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Let’s try a few probability questions with the t-distribution  (Nearpod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Portion of area left of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</a:p>
          <a:p>
            <a:pPr marL="0" indent="0">
              <a:buNone/>
            </a:pPr>
            <a:r>
              <a:rPr lang="en-US" sz="3300" dirty="0" smtClean="0">
                <a:solidFill>
                  <a:srgbClr val="FF0000"/>
                </a:solidFill>
              </a:rPr>
              <a:t>=</a:t>
            </a:r>
            <a:r>
              <a:rPr lang="en-US" sz="3300" dirty="0">
                <a:solidFill>
                  <a:srgbClr val="FF0000"/>
                </a:solidFill>
              </a:rPr>
              <a:t>T.DIST(x= # of </a:t>
            </a:r>
            <a:r>
              <a:rPr lang="en-US" sz="3300" dirty="0" err="1">
                <a:solidFill>
                  <a:srgbClr val="FF0000"/>
                </a:solidFill>
              </a:rPr>
              <a:t>st</a:t>
            </a:r>
            <a:r>
              <a:rPr lang="en-US" sz="3300" dirty="0">
                <a:solidFill>
                  <a:srgbClr val="FF0000"/>
                </a:solidFill>
              </a:rPr>
              <a:t> </a:t>
            </a:r>
            <a:r>
              <a:rPr lang="en-US" sz="3300" dirty="0" err="1">
                <a:solidFill>
                  <a:srgbClr val="FF0000"/>
                </a:solidFill>
              </a:rPr>
              <a:t>devs</a:t>
            </a:r>
            <a:r>
              <a:rPr lang="en-US" sz="3300" dirty="0">
                <a:solidFill>
                  <a:srgbClr val="FF0000"/>
                </a:solidFill>
              </a:rPr>
              <a:t>, degrees of freedom = </a:t>
            </a:r>
            <a:r>
              <a:rPr lang="en-US" sz="3300" dirty="0" err="1">
                <a:solidFill>
                  <a:srgbClr val="FF0000"/>
                </a:solidFill>
              </a:rPr>
              <a:t>df</a:t>
            </a:r>
            <a:r>
              <a:rPr lang="en-US" sz="3300" dirty="0">
                <a:solidFill>
                  <a:srgbClr val="FF0000"/>
                </a:solidFill>
              </a:rPr>
              <a:t> , </a:t>
            </a:r>
            <a:r>
              <a:rPr lang="en-US" sz="3300" dirty="0" smtClean="0">
                <a:solidFill>
                  <a:srgbClr val="FF0000"/>
                </a:solidFill>
              </a:rPr>
              <a:t>TRUE</a:t>
            </a:r>
            <a:r>
              <a:rPr lang="en-US" sz="3300" dirty="0">
                <a:solidFill>
                  <a:srgbClr val="FF0000"/>
                </a:solidFill>
              </a:rPr>
              <a:t>)</a:t>
            </a:r>
          </a:p>
          <a:p>
            <a:pPr lvl="0"/>
            <a:r>
              <a:rPr lang="en-US" dirty="0" smtClean="0"/>
              <a:t>Example</a:t>
            </a:r>
            <a:r>
              <a:rPr lang="en-US" dirty="0"/>
              <a:t>:  In order to find the area to the left of -2.50,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Excel </a:t>
            </a:r>
            <a:r>
              <a:rPr lang="en-US" dirty="0"/>
              <a:t>command </a:t>
            </a:r>
            <a:r>
              <a:rPr lang="en-US" dirty="0">
                <a:solidFill>
                  <a:srgbClr val="FF0000"/>
                </a:solidFill>
              </a:rPr>
              <a:t>=T.DIST(-2.5,12,true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/>
              <a:t>Find the portion of the area to the left of -1.30, with </a:t>
            </a:r>
            <a:r>
              <a:rPr lang="en-US" dirty="0" err="1"/>
              <a:t>df</a:t>
            </a:r>
            <a:r>
              <a:rPr lang="en-US" dirty="0"/>
              <a:t> = 12.</a:t>
            </a:r>
          </a:p>
          <a:p>
            <a:pPr lvl="0"/>
            <a:r>
              <a:rPr lang="en-US" dirty="0"/>
              <a:t>Find the portion of the area to the left of -1.30, with </a:t>
            </a:r>
            <a:r>
              <a:rPr lang="en-US" dirty="0" err="1"/>
              <a:t>df</a:t>
            </a:r>
            <a:r>
              <a:rPr lang="en-US" dirty="0"/>
              <a:t> = 24.</a:t>
            </a:r>
          </a:p>
          <a:p>
            <a:pPr lvl="0"/>
            <a:r>
              <a:rPr lang="en-US" dirty="0"/>
              <a:t>Find the portion of the area to the right of 2.30, with </a:t>
            </a:r>
            <a:r>
              <a:rPr lang="en-US" dirty="0" err="1"/>
              <a:t>df</a:t>
            </a:r>
            <a:r>
              <a:rPr lang="en-US" dirty="0"/>
              <a:t> = 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7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if we know the probability for a portion of the t-distribution and we want the cutoff?</a:t>
            </a:r>
          </a:p>
          <a:p>
            <a:r>
              <a:rPr lang="en-US" dirty="0" smtClean="0"/>
              <a:t>Example</a:t>
            </a:r>
            <a:r>
              <a:rPr lang="en-US" dirty="0"/>
              <a:t>:  In order to find the top 5% of data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</a:t>
            </a:r>
            <a:r>
              <a:rPr lang="en-US" dirty="0"/>
              <a:t>the Excel command </a:t>
            </a:r>
            <a:r>
              <a:rPr lang="en-US" dirty="0">
                <a:solidFill>
                  <a:srgbClr val="FF0000"/>
                </a:solidFill>
              </a:rPr>
              <a:t>=T.INV(0.95,12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Find </a:t>
            </a:r>
            <a:r>
              <a:rPr lang="en-US" dirty="0">
                <a:solidFill>
                  <a:schemeClr val="bg1"/>
                </a:solidFill>
              </a:rPr>
              <a:t>the cutoffs for the middle 80% of data,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15.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cutoffs for the middle 95% of data,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56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if we know the probability for a portion of the t-distribution and we want the cutoff?</a:t>
            </a:r>
          </a:p>
          <a:p>
            <a:r>
              <a:rPr lang="en-US" dirty="0" smtClean="0"/>
              <a:t>Example</a:t>
            </a:r>
            <a:r>
              <a:rPr lang="en-US" dirty="0"/>
              <a:t>:  In order to find the top 5% of data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</a:t>
            </a:r>
            <a:r>
              <a:rPr lang="en-US" dirty="0"/>
              <a:t>the Excel command </a:t>
            </a:r>
            <a:r>
              <a:rPr lang="en-US" dirty="0">
                <a:solidFill>
                  <a:srgbClr val="FF0000"/>
                </a:solidFill>
              </a:rPr>
              <a:t>=T.INV(0.95,12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Find </a:t>
            </a:r>
            <a:r>
              <a:rPr lang="en-US" dirty="0"/>
              <a:t>the cutoffs for the middle 80% of data, with </a:t>
            </a:r>
            <a:r>
              <a:rPr lang="en-US" dirty="0" err="1"/>
              <a:t>df</a:t>
            </a:r>
            <a:r>
              <a:rPr lang="en-US" dirty="0"/>
              <a:t> = 15.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Find the cutoffs for the middle 95% of data, with </a:t>
            </a:r>
            <a:r>
              <a:rPr lang="en-US" dirty="0" err="1">
                <a:solidFill>
                  <a:schemeClr val="bg1"/>
                </a:solidFill>
              </a:rPr>
              <a:t>df</a:t>
            </a:r>
            <a:r>
              <a:rPr lang="en-US" dirty="0">
                <a:solidFill>
                  <a:schemeClr val="bg1"/>
                </a:solidFill>
              </a:rPr>
              <a:t> = 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10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7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What if we know the probability for a portion of the t-distribution and we want the cutoff?</a:t>
            </a:r>
          </a:p>
          <a:p>
            <a:r>
              <a:rPr lang="en-US" dirty="0" smtClean="0"/>
              <a:t>Example</a:t>
            </a:r>
            <a:r>
              <a:rPr lang="en-US" dirty="0"/>
              <a:t>:  In order to find the top 5% of data with </a:t>
            </a:r>
            <a:r>
              <a:rPr lang="en-US" dirty="0" err="1"/>
              <a:t>df</a:t>
            </a:r>
            <a:r>
              <a:rPr lang="en-US" dirty="0"/>
              <a:t> = 12, </a:t>
            </a:r>
            <a:r>
              <a:rPr lang="en-US" dirty="0" smtClean="0"/>
              <a:t>use </a:t>
            </a:r>
            <a:r>
              <a:rPr lang="en-US" dirty="0"/>
              <a:t>the Excel command </a:t>
            </a:r>
            <a:r>
              <a:rPr lang="en-US" dirty="0">
                <a:solidFill>
                  <a:srgbClr val="FF0000"/>
                </a:solidFill>
              </a:rPr>
              <a:t>=T.INV(0.95,12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r>
              <a:rPr lang="en-US" dirty="0" smtClean="0"/>
              <a:t>Find </a:t>
            </a:r>
            <a:r>
              <a:rPr lang="en-US" dirty="0"/>
              <a:t>the cutoffs for the middle 80% of data, with </a:t>
            </a:r>
            <a:r>
              <a:rPr lang="en-US" dirty="0" err="1"/>
              <a:t>df</a:t>
            </a:r>
            <a:r>
              <a:rPr lang="en-US" dirty="0"/>
              <a:t> = 15.</a:t>
            </a:r>
          </a:p>
          <a:p>
            <a:pPr lvl="0"/>
            <a:r>
              <a:rPr lang="en-US" dirty="0"/>
              <a:t>Find the cutoffs for the middle 95% of data, with </a:t>
            </a:r>
            <a:r>
              <a:rPr lang="en-US" dirty="0" err="1"/>
              <a:t>df</a:t>
            </a:r>
            <a:r>
              <a:rPr lang="en-US" dirty="0"/>
              <a:t> = 20.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10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can we use the t-distribution?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The fine print</a:t>
            </a:r>
          </a:p>
          <a:p>
            <a:pPr lvl="0"/>
            <a:r>
              <a:rPr lang="en-US" b="1" dirty="0" smtClean="0"/>
              <a:t>Independence </a:t>
            </a:r>
            <a:r>
              <a:rPr lang="en-US" b="1" dirty="0"/>
              <a:t>of observations.</a:t>
            </a:r>
            <a:r>
              <a:rPr lang="en-US" dirty="0"/>
              <a:t> We verify this condition just as we did before. We collect a simple random sample from less than 10% of the population, or if the data are from an experiment or random process, we check to the best of our abilities that the observations were independent.</a:t>
            </a:r>
          </a:p>
          <a:p>
            <a:pPr lvl="0"/>
            <a:r>
              <a:rPr lang="en-US" b="1" dirty="0"/>
              <a:t>Observations come from a nearly normal distribution</a:t>
            </a:r>
            <a:r>
              <a:rPr lang="en-US" dirty="0"/>
              <a:t>. This second condition is difficult to verify with small data sets. We often (</a:t>
            </a:r>
            <a:r>
              <a:rPr lang="en-US" dirty="0" err="1"/>
              <a:t>i</a:t>
            </a:r>
            <a:r>
              <a:rPr lang="en-US" dirty="0"/>
              <a:t>) take a look at a plot of the data for obvious departures from the normal model, and (ii) consider whether any previous experiences alert us that the data may not be nearly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97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 Bears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Say we are curious about the average weight of adult black bears in the wild, in Montana. </a:t>
            </a:r>
          </a:p>
          <a:p>
            <a:r>
              <a:rPr lang="en-US" dirty="0" smtClean="0"/>
              <a:t>Option 1:  Catch and weigh all adult black bears in Montana.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Option 2:  Catch and weigh 12 randomly selected adult black bears in Montana.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Say we find the following 12 weights (in </a:t>
            </a:r>
            <a:r>
              <a:rPr lang="en-US" dirty="0" err="1" smtClean="0">
                <a:solidFill>
                  <a:schemeClr val="bg1"/>
                </a:solidFill>
              </a:rPr>
              <a:t>lbs</a:t>
            </a:r>
            <a:r>
              <a:rPr lang="en-US" dirty="0" smtClean="0">
                <a:solidFill>
                  <a:schemeClr val="bg1"/>
                </a:solidFill>
              </a:rPr>
              <a:t>):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240	280	315	180	145	245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260	225	305	365	260	285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 a 95% confidence interval for the average weight of black bears.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Verify underlying conditions… this is less than 10% of the overall population, and we think the data is randomly selected.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underlying population is likely nearly normally distributed… Our data doesn’t indicate any extreme skewing.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don’t know the population standard deviation σ, but we can compute a standard deviation s for the sample of 12 weights.  </a:t>
            </a:r>
            <a:r>
              <a:rPr lang="en-US" dirty="0" err="1" smtClean="0">
                <a:solidFill>
                  <a:schemeClr val="bg1"/>
                </a:solidFill>
              </a:rPr>
              <a:t>sd</a:t>
            </a:r>
            <a:r>
              <a:rPr lang="en-US" dirty="0" smtClean="0">
                <a:solidFill>
                  <a:schemeClr val="bg1"/>
                </a:solidFill>
              </a:rPr>
              <a:t>(bears)=59.2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59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 Bears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Say we are curious about the average weight of adult black bears in the wild, in Montana. </a:t>
            </a:r>
          </a:p>
          <a:p>
            <a:r>
              <a:rPr lang="en-US" dirty="0" smtClean="0"/>
              <a:t>Option 1:  Catch and weigh all adult black bears in Montana.</a:t>
            </a:r>
          </a:p>
          <a:p>
            <a:r>
              <a:rPr lang="en-US" dirty="0" smtClean="0"/>
              <a:t>Option 2:  Catch and weigh 12 randomly selected adult black bears in Montana.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Say we find the following 12 weights (in </a:t>
            </a:r>
            <a:r>
              <a:rPr lang="en-US" dirty="0" err="1" smtClean="0">
                <a:solidFill>
                  <a:schemeClr val="bg1"/>
                </a:solidFill>
              </a:rPr>
              <a:t>lbs</a:t>
            </a:r>
            <a:r>
              <a:rPr lang="en-US" dirty="0" smtClean="0">
                <a:solidFill>
                  <a:schemeClr val="bg1"/>
                </a:solidFill>
              </a:rPr>
              <a:t>):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240	280	315	180	145	245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260	225	305	365	260	285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 a 95% confidence interval for the average weight of black bears.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Verify underlying conditions… this is less than 10% of the overall population, and we think the data is randomly selected.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underlying population is likely nearly normally distributed… Our data doesn’t indicate any extreme skewing.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don’t know the population standard deviation σ, but we can compute a standard deviation s for the sample of 12 weights.  </a:t>
            </a:r>
            <a:r>
              <a:rPr lang="en-US" dirty="0" err="1" smtClean="0">
                <a:solidFill>
                  <a:schemeClr val="bg1"/>
                </a:solidFill>
              </a:rPr>
              <a:t>sd</a:t>
            </a:r>
            <a:r>
              <a:rPr lang="en-US" dirty="0" smtClean="0">
                <a:solidFill>
                  <a:schemeClr val="bg1"/>
                </a:solidFill>
              </a:rPr>
              <a:t>(bears)=59.2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38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 Bears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Say we are curious about the average weight of adult black bears in the wild, in Montana. </a:t>
            </a:r>
          </a:p>
          <a:p>
            <a:r>
              <a:rPr lang="en-US" dirty="0" smtClean="0"/>
              <a:t>Option 1:  Catch and weigh all adult black bears in Montana.</a:t>
            </a:r>
          </a:p>
          <a:p>
            <a:r>
              <a:rPr lang="en-US" dirty="0" smtClean="0"/>
              <a:t>Option 2:  Catch and weigh 12 randomly selected adult black bears in Montana.</a:t>
            </a:r>
          </a:p>
          <a:p>
            <a:r>
              <a:rPr lang="en-US" dirty="0" smtClean="0"/>
              <a:t>Say we find the following 12 weights (in </a:t>
            </a:r>
            <a:r>
              <a:rPr lang="en-US" dirty="0" err="1" smtClean="0"/>
              <a:t>lbs</a:t>
            </a:r>
            <a:r>
              <a:rPr lang="en-US" dirty="0" smtClean="0"/>
              <a:t>):</a:t>
            </a:r>
          </a:p>
          <a:p>
            <a:pPr marL="0" indent="0" algn="ctr">
              <a:buNone/>
            </a:pPr>
            <a:r>
              <a:rPr lang="en-US" dirty="0" smtClean="0"/>
              <a:t>240	280	315	180	145	245</a:t>
            </a:r>
          </a:p>
          <a:p>
            <a:pPr marL="0" indent="0" algn="ctr">
              <a:buNone/>
            </a:pPr>
            <a:r>
              <a:rPr lang="en-US" dirty="0" smtClean="0"/>
              <a:t>260	225	305	365	260	285</a:t>
            </a:r>
          </a:p>
          <a:p>
            <a:r>
              <a:rPr lang="en-US" dirty="0" smtClean="0"/>
              <a:t>Create a 95% confidence interval for the average weight of black bears.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Verify underlying conditions… this is less than 10% of the overall population, and we think the data is randomly selected.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underlying population is likely nearly normally distributed… Our data doesn’t indicate any extreme skewing.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don’t know the population standard deviation σ, but we can compute a standard deviation s for the sample of 12 weights.  </a:t>
            </a:r>
            <a:r>
              <a:rPr lang="en-US" dirty="0" err="1" smtClean="0">
                <a:solidFill>
                  <a:schemeClr val="bg1"/>
                </a:solidFill>
              </a:rPr>
              <a:t>sd</a:t>
            </a:r>
            <a:r>
              <a:rPr lang="en-US" dirty="0" smtClean="0">
                <a:solidFill>
                  <a:schemeClr val="bg1"/>
                </a:solidFill>
              </a:rPr>
              <a:t>(bears)=59.2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29200" y="4343400"/>
            <a:ext cx="35052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Enter your answer as a complete sentence about bears.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3401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 Bears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Say we are curious about the average weight of adult black bears in the wild, in Montana. </a:t>
            </a:r>
          </a:p>
          <a:p>
            <a:r>
              <a:rPr lang="en-US" dirty="0" smtClean="0"/>
              <a:t>Option 1:  Catch and weigh all adult black bears in Montana.</a:t>
            </a:r>
          </a:p>
          <a:p>
            <a:r>
              <a:rPr lang="en-US" dirty="0" smtClean="0"/>
              <a:t>Option 2:  Catch and weigh 12 randomly selected adult black bears in Montana.</a:t>
            </a:r>
          </a:p>
          <a:p>
            <a:r>
              <a:rPr lang="en-US" dirty="0" smtClean="0"/>
              <a:t>Say we find the following 12 weights (in </a:t>
            </a:r>
            <a:r>
              <a:rPr lang="en-US" dirty="0" err="1" smtClean="0"/>
              <a:t>lbs</a:t>
            </a:r>
            <a:r>
              <a:rPr lang="en-US" dirty="0" smtClean="0"/>
              <a:t>):</a:t>
            </a:r>
          </a:p>
          <a:p>
            <a:pPr marL="0" indent="0" algn="ctr">
              <a:buNone/>
            </a:pPr>
            <a:r>
              <a:rPr lang="en-US" dirty="0" smtClean="0"/>
              <a:t>240	280	315	180	145	245</a:t>
            </a:r>
          </a:p>
          <a:p>
            <a:pPr marL="0" indent="0" algn="ctr">
              <a:buNone/>
            </a:pPr>
            <a:r>
              <a:rPr lang="en-US" dirty="0" smtClean="0"/>
              <a:t>260	225	305	365	260	285</a:t>
            </a:r>
          </a:p>
          <a:p>
            <a:r>
              <a:rPr lang="en-US" dirty="0" smtClean="0"/>
              <a:t>Create a 95% confidence interval for the average weight of black bears.</a:t>
            </a:r>
          </a:p>
          <a:p>
            <a:pPr lvl="1"/>
            <a:r>
              <a:rPr lang="en-US" dirty="0" smtClean="0"/>
              <a:t>Verify underlying conditions… this is less than 10% of the overall population, and we think the data is randomly selected.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The underlying population is likely nearly normally distributed… Our data doesn’t indicate any extreme skewing.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don’t know the population standard deviation σ, but we can compute a standard deviation s for the sample of 12 weights.  </a:t>
            </a:r>
            <a:r>
              <a:rPr lang="en-US" dirty="0" err="1" smtClean="0">
                <a:solidFill>
                  <a:schemeClr val="bg1"/>
                </a:solidFill>
              </a:rPr>
              <a:t>sd</a:t>
            </a:r>
            <a:r>
              <a:rPr lang="en-US" dirty="0" smtClean="0">
                <a:solidFill>
                  <a:schemeClr val="bg1"/>
                </a:solidFill>
              </a:rPr>
              <a:t>(bears)=59.2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86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 Bears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Say we are curious about the average weight of adult black bears in the wild, in Montana. </a:t>
            </a:r>
          </a:p>
          <a:p>
            <a:r>
              <a:rPr lang="en-US" dirty="0" smtClean="0"/>
              <a:t>Option 1:  Catch and weigh all adult black bears in Montana.</a:t>
            </a:r>
          </a:p>
          <a:p>
            <a:r>
              <a:rPr lang="en-US" dirty="0" smtClean="0"/>
              <a:t>Option 2:  Catch and weigh 12 randomly selected adult black bears in Montana.</a:t>
            </a:r>
          </a:p>
          <a:p>
            <a:r>
              <a:rPr lang="en-US" dirty="0" smtClean="0"/>
              <a:t>Say we find the following 12 weights (in </a:t>
            </a:r>
            <a:r>
              <a:rPr lang="en-US" dirty="0" err="1" smtClean="0"/>
              <a:t>lbs</a:t>
            </a:r>
            <a:r>
              <a:rPr lang="en-US" dirty="0" smtClean="0"/>
              <a:t>):</a:t>
            </a:r>
          </a:p>
          <a:p>
            <a:pPr marL="0" indent="0" algn="ctr">
              <a:buNone/>
            </a:pPr>
            <a:r>
              <a:rPr lang="en-US" dirty="0" smtClean="0"/>
              <a:t>240	280	315	180	145	245</a:t>
            </a:r>
          </a:p>
          <a:p>
            <a:pPr marL="0" indent="0" algn="ctr">
              <a:buNone/>
            </a:pPr>
            <a:r>
              <a:rPr lang="en-US" dirty="0" smtClean="0"/>
              <a:t>260	225	305	365	260	285</a:t>
            </a:r>
          </a:p>
          <a:p>
            <a:r>
              <a:rPr lang="en-US" dirty="0" smtClean="0"/>
              <a:t>Create a 95% confidence interval for the average weight of black bears.</a:t>
            </a:r>
          </a:p>
          <a:p>
            <a:pPr lvl="1"/>
            <a:r>
              <a:rPr lang="en-US" dirty="0" smtClean="0"/>
              <a:t>Verify underlying conditions… this is less than 10% of the overall population, and we think the data is randomly selected.</a:t>
            </a:r>
          </a:p>
          <a:p>
            <a:pPr lvl="1"/>
            <a:r>
              <a:rPr lang="en-US" dirty="0" smtClean="0"/>
              <a:t>The underlying population is likely nearly normally distributed… Our data doesn’t indicate any extreme skewing.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don’t know the population standard deviation σ, but we can compute a standard deviation s for the sample of 12 weights.  </a:t>
            </a:r>
            <a:r>
              <a:rPr lang="en-US" dirty="0" err="1" smtClean="0">
                <a:solidFill>
                  <a:schemeClr val="bg1"/>
                </a:solidFill>
              </a:rPr>
              <a:t>sd</a:t>
            </a:r>
            <a:r>
              <a:rPr lang="en-US" dirty="0" smtClean="0">
                <a:solidFill>
                  <a:schemeClr val="bg1"/>
                </a:solidFill>
              </a:rPr>
              <a:t>(bears)=59.2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common z-scores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2666999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What z-score </a:t>
            </a:r>
            <a:r>
              <a:rPr lang="en-US" sz="2400" dirty="0"/>
              <a:t>should </a:t>
            </a:r>
            <a:r>
              <a:rPr lang="en-US" sz="2400" dirty="0" smtClean="0"/>
              <a:t>capture </a:t>
            </a:r>
            <a:r>
              <a:rPr lang="en-US" sz="2400" dirty="0"/>
              <a:t>the middle 90% of data for a standard normal </a:t>
            </a:r>
            <a:r>
              <a:rPr lang="en-US" sz="2400" dirty="0" smtClean="0"/>
              <a:t>distribution?</a:t>
            </a:r>
            <a:endParaRPr lang="en-US" sz="2400" dirty="0"/>
          </a:p>
          <a:p>
            <a:pPr lvl="0"/>
            <a:r>
              <a:rPr lang="en-US" sz="2400" dirty="0" smtClean="0"/>
              <a:t>What z-score should capture the middle 95% of data for a standard normal distribution?</a:t>
            </a:r>
          </a:p>
          <a:p>
            <a:pPr lvl="0"/>
            <a:r>
              <a:rPr lang="en-US" sz="2400" dirty="0" smtClean="0"/>
              <a:t>What z-score should capture the middle 99% of data for a standard normal distribution?</a:t>
            </a:r>
            <a:endParaRPr lang="en-US" sz="2400" dirty="0"/>
          </a:p>
        </p:txBody>
      </p:sp>
      <p:pic>
        <p:nvPicPr>
          <p:cNvPr id="4" name="Picture 3" descr="https://onlinecourses.science.psu.edu/stat414/sites/onlinecourses.science.psu.edu.stat414/files/lesson30/Lesson30_18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02110"/>
            <a:ext cx="3810000" cy="22193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73703"/>
              </p:ext>
            </p:extLst>
          </p:nvPr>
        </p:nvGraphicFramePr>
        <p:xfrm>
          <a:off x="4419600" y="4402110"/>
          <a:ext cx="4516755" cy="2033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2600"/>
                <a:gridCol w="1524000"/>
                <a:gridCol w="1240155"/>
              </a:tblGrid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Confidence Level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Tails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z-score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90% confidence interval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Tails = 0.05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1.64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71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95% confidence interval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Tails = 0.025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1.96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809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99% confidence interval</a:t>
                      </a:r>
                      <a:endParaRPr lang="en-US" sz="16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Tails = 0.005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2.58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914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 Bears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Say we are curious about the average weight of adult black bears in the wild, in Montana. </a:t>
            </a:r>
          </a:p>
          <a:p>
            <a:r>
              <a:rPr lang="en-US" dirty="0" smtClean="0"/>
              <a:t>Option 1:  Catch and weigh all adult black bears in Montana.</a:t>
            </a:r>
          </a:p>
          <a:p>
            <a:r>
              <a:rPr lang="en-US" dirty="0" smtClean="0"/>
              <a:t>Option 2:  Catch and weigh 12 randomly selected adult black bears in Montana.</a:t>
            </a:r>
          </a:p>
          <a:p>
            <a:r>
              <a:rPr lang="en-US" dirty="0" smtClean="0"/>
              <a:t>Say we find the following 12 weights (in </a:t>
            </a:r>
            <a:r>
              <a:rPr lang="en-US" dirty="0" err="1" smtClean="0"/>
              <a:t>lbs</a:t>
            </a:r>
            <a:r>
              <a:rPr lang="en-US" dirty="0" smtClean="0"/>
              <a:t>):</a:t>
            </a:r>
          </a:p>
          <a:p>
            <a:pPr marL="0" indent="0" algn="ctr">
              <a:buNone/>
            </a:pPr>
            <a:r>
              <a:rPr lang="en-US" dirty="0" smtClean="0"/>
              <a:t>240	280	315	180	145	245</a:t>
            </a:r>
          </a:p>
          <a:p>
            <a:pPr marL="0" indent="0" algn="ctr">
              <a:buNone/>
            </a:pPr>
            <a:r>
              <a:rPr lang="en-US" dirty="0" smtClean="0"/>
              <a:t>260	225	305	365	260	285</a:t>
            </a:r>
          </a:p>
          <a:p>
            <a:r>
              <a:rPr lang="en-US" dirty="0" smtClean="0"/>
              <a:t>Create a 95% confidence interval for the average weight of black bears.</a:t>
            </a:r>
          </a:p>
          <a:p>
            <a:pPr lvl="1"/>
            <a:r>
              <a:rPr lang="en-US" dirty="0" smtClean="0"/>
              <a:t>Verify underlying conditions… this is less than 10% of the overall population, and we think the data is randomly selected.</a:t>
            </a:r>
          </a:p>
          <a:p>
            <a:pPr lvl="1"/>
            <a:r>
              <a:rPr lang="en-US" dirty="0" smtClean="0"/>
              <a:t>The underlying population is likely nearly normally distributed… Our data doesn’t indicate any extreme skewing.</a:t>
            </a:r>
          </a:p>
          <a:p>
            <a:pPr lvl="1"/>
            <a:r>
              <a:rPr lang="en-US" dirty="0" smtClean="0"/>
              <a:t>We don’t know the population standard deviation σ, but we can compute a standard deviation s for the sample of 12 weights.  </a:t>
            </a:r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sd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(bears)=59.2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385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Soln</a:t>
            </a:r>
            <a:r>
              <a:rPr lang="en-US" dirty="0" smtClean="0"/>
              <a:t> to bears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Mean = 258.75</a:t>
                </a:r>
              </a:p>
              <a:p>
                <a:r>
                  <a:rPr lang="en-US" dirty="0" err="1" smtClean="0"/>
                  <a:t>StDev</a:t>
                </a:r>
                <a:r>
                  <a:rPr lang="en-US" dirty="0"/>
                  <a:t> </a:t>
                </a:r>
                <a:r>
                  <a:rPr lang="en-US" dirty="0" smtClean="0"/>
                  <a:t>s=59.2</a:t>
                </a:r>
              </a:p>
              <a:p>
                <a:r>
                  <a:rPr lang="en-US" dirty="0" smtClean="0"/>
                  <a:t>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59.2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/>
                  <a:t>confidence interval = </a:t>
                </a:r>
                <a:r>
                  <a:rPr lang="en-US" dirty="0" smtClean="0"/>
                  <a:t>sample </a:t>
                </a:r>
                <a:r>
                  <a:rPr lang="en-US" dirty="0"/>
                  <a:t>mean ±  (# of </a:t>
                </a:r>
                <a:r>
                  <a:rPr lang="en-US" dirty="0" err="1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devs</a:t>
                </a:r>
                <a:r>
                  <a:rPr lang="en-US" dirty="0"/>
                  <a:t>) (size of </a:t>
                </a:r>
                <a:r>
                  <a:rPr lang="en-US" dirty="0" err="1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devs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±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𝑠𝑐𝑜𝑟𝑒</m:t>
                              </m:r>
                            </m:e>
                          </m:d>
                        </m:sub>
                      </m:sSub>
                      <m:r>
                        <a:rPr lang="en-US" i="1">
                          <a:latin typeface="Cambria Math"/>
                        </a:rPr>
                        <m:t> ∙</m:t>
                      </m:r>
                      <m:r>
                        <a:rPr lang="en-US" i="1">
                          <a:latin typeface="Cambria Math"/>
                        </a:rPr>
                        <m:t>𝑆𝐸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258.75 ±2.20 ∙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59.2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are 95% confident that the average weight for a black bear in Montana is between _221_ and _296_ lbs.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43870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Soln</a:t>
            </a:r>
            <a:r>
              <a:rPr lang="en-US" dirty="0" smtClean="0"/>
              <a:t> to bears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Mean = 258.75</a:t>
                </a:r>
              </a:p>
              <a:p>
                <a:r>
                  <a:rPr lang="en-US" dirty="0" err="1" smtClean="0"/>
                  <a:t>StDev</a:t>
                </a:r>
                <a:r>
                  <a:rPr lang="en-US" dirty="0"/>
                  <a:t> </a:t>
                </a:r>
                <a:r>
                  <a:rPr lang="en-US" dirty="0" smtClean="0"/>
                  <a:t>s=59.2</a:t>
                </a:r>
              </a:p>
              <a:p>
                <a:r>
                  <a:rPr lang="en-US" dirty="0" smtClean="0"/>
                  <a:t>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59.2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12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/>
                  <a:t>confidence interval = </a:t>
                </a:r>
                <a:r>
                  <a:rPr lang="en-US" dirty="0" smtClean="0"/>
                  <a:t>sample </a:t>
                </a:r>
                <a:r>
                  <a:rPr lang="en-US" dirty="0"/>
                  <a:t>mean ±  (# of </a:t>
                </a:r>
                <a:r>
                  <a:rPr lang="en-US" dirty="0" err="1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devs</a:t>
                </a:r>
                <a:r>
                  <a:rPr lang="en-US" dirty="0"/>
                  <a:t>) (size of </a:t>
                </a:r>
                <a:r>
                  <a:rPr lang="en-US" dirty="0" err="1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devs</a:t>
                </a:r>
                <a:r>
                  <a:rPr lang="en-US" dirty="0" smtClean="0"/>
                  <a:t>)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 ±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d>
                            <m:dPr>
                              <m:begChr m:val="{"/>
                              <m:endChr m:val="}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𝑠𝑐𝑜𝑟𝑒</m:t>
                              </m:r>
                            </m:e>
                          </m:d>
                        </m:sub>
                      </m:sSub>
                      <m:r>
                        <a:rPr lang="en-US" i="1">
                          <a:latin typeface="Cambria Math"/>
                        </a:rPr>
                        <m:t> ∙</m:t>
                      </m:r>
                      <m:r>
                        <a:rPr lang="en-US" i="1">
                          <a:latin typeface="Cambria Math"/>
                        </a:rPr>
                        <m:t>𝑆𝐸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258.75 ±2.20 ∙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59.2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We are 95% confident that the average weight for a black bear in Montana is between _221_ and _296_ lbs.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6324600" y="3429000"/>
            <a:ext cx="2667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Does this mean that 95% of black bears are between 221 </a:t>
            </a:r>
            <a:r>
              <a:rPr lang="en-US" dirty="0" err="1"/>
              <a:t>lbs</a:t>
            </a:r>
            <a:r>
              <a:rPr lang="en-US" dirty="0"/>
              <a:t> and 296 </a:t>
            </a:r>
            <a:r>
              <a:rPr lang="en-US" dirty="0" err="1"/>
              <a:t>lbs</a:t>
            </a:r>
            <a:r>
              <a:rPr lang="en-US" dirty="0"/>
              <a:t>?  Explain your reasoning.  (Nearpod)</a:t>
            </a:r>
          </a:p>
        </p:txBody>
      </p:sp>
    </p:spTree>
    <p:extLst>
      <p:ext uri="{BB962C8B-B14F-4D97-AF65-F5344CB8AC3E}">
        <p14:creationId xmlns:p14="http://schemas.microsoft.com/office/powerpoint/2010/main" val="2506754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Bears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sz="2600" dirty="0" smtClean="0"/>
                  <a:t>A graduate student pursuing a master’s degree in forestry is asked to measure the running speed of black bears.  The grad student is able to measure the running speed of 8 randomly selected black bears, before he begins to reconsider whether having bears chase him is a good idea.</a:t>
                </a:r>
              </a:p>
              <a:p>
                <a:r>
                  <a:rPr lang="en-US" dirty="0"/>
                  <a:t>The grad student determines that the average speed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=24</m:t>
                    </m:r>
                    <m:r>
                      <a:rPr lang="en-US" b="0" i="1" smtClean="0">
                        <a:latin typeface="Cambria Math"/>
                      </a:rPr>
                      <m:t>.4 </m:t>
                    </m:r>
                    <m:r>
                      <a:rPr lang="en-US" b="0" i="1" smtClean="0">
                        <a:latin typeface="Cambria Math"/>
                      </a:rPr>
                      <m:t>𝑚𝑝h</m:t>
                    </m:r>
                  </m:oMath>
                </a14:m>
                <a:r>
                  <a:rPr lang="en-US" dirty="0"/>
                  <a:t> with a </a:t>
                </a:r>
                <a:r>
                  <a:rPr lang="en-US" dirty="0" err="1"/>
                  <a:t>st</a:t>
                </a:r>
                <a:r>
                  <a:rPr lang="en-US" dirty="0"/>
                  <a:t> dev s = </a:t>
                </a:r>
                <a:r>
                  <a:rPr lang="en-US" dirty="0" smtClean="0"/>
                  <a:t>9.3 </a:t>
                </a:r>
                <a:r>
                  <a:rPr lang="en-US" dirty="0"/>
                  <a:t>mph.</a:t>
                </a:r>
              </a:p>
              <a:p>
                <a:r>
                  <a:rPr lang="en-US" dirty="0" smtClean="0"/>
                  <a:t>Create a 95% confidence interval for the average running speed of bears.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078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72439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Bears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600" dirty="0" smtClean="0"/>
                  <a:t>A graduate student pursuing a master’s degree in forestry is asked to measure the running speed of black bears.  The grad student is able to measure the running speed of 8 randomly selected black bears, before he begins to reconsider whether having bears chase him is a good idea.</a:t>
                </a:r>
              </a:p>
              <a:p>
                <a:r>
                  <a:rPr lang="en-US" dirty="0"/>
                  <a:t>The grad student determines that the average speed is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=24</m:t>
                    </m:r>
                    <m:r>
                      <a:rPr lang="en-US" b="0" i="1" smtClean="0">
                        <a:latin typeface="Cambria Math"/>
                      </a:rPr>
                      <m:t>.4 </m:t>
                    </m:r>
                    <m:r>
                      <a:rPr lang="en-US" b="0" i="1" smtClean="0">
                        <a:latin typeface="Cambria Math"/>
                      </a:rPr>
                      <m:t>𝑚𝑝h</m:t>
                    </m:r>
                  </m:oMath>
                </a14:m>
                <a:r>
                  <a:rPr lang="en-US" dirty="0"/>
                  <a:t> with a </a:t>
                </a:r>
                <a:r>
                  <a:rPr lang="en-US" dirty="0" err="1"/>
                  <a:t>st</a:t>
                </a:r>
                <a:r>
                  <a:rPr lang="en-US" dirty="0"/>
                  <a:t> dev s = </a:t>
                </a:r>
                <a:r>
                  <a:rPr lang="en-US" dirty="0" smtClean="0"/>
                  <a:t>9.3 </a:t>
                </a:r>
                <a:r>
                  <a:rPr lang="en-US" dirty="0"/>
                  <a:t>mph.</a:t>
                </a:r>
              </a:p>
              <a:p>
                <a:r>
                  <a:rPr lang="en-US" dirty="0" smtClean="0"/>
                  <a:t>Create a 95% confidence interval for the average running speed of bears.</a:t>
                </a:r>
              </a:p>
              <a:p>
                <a:r>
                  <a:rPr lang="en-US" sz="3000" dirty="0" smtClean="0">
                    <a:solidFill>
                      <a:srgbClr val="FF0000"/>
                    </a:solidFill>
                  </a:rPr>
                  <a:t>Explain what this interval means, in your own words.</a:t>
                </a:r>
                <a:endParaRPr lang="en-US" sz="3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24400"/>
              </a:xfrm>
              <a:blipFill rotWithShape="1">
                <a:blip r:embed="rId3"/>
                <a:stretch>
                  <a:fillRect l="-1481" t="-1032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75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sample means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495800"/>
              </a:xfrm>
            </p:spPr>
            <p:txBody>
              <a:bodyPr>
                <a:normAutofit fontScale="92500" lnSpcReduction="20000"/>
              </a:bodyPr>
              <a:lstStyle/>
              <a:p>
                <a:pPr lvl="0"/>
                <a:r>
                  <a:rPr lang="en-US" dirty="0" smtClean="0"/>
                  <a:t>When we know about the underlying population standard deviation,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, we </a:t>
                </a:r>
                <a:r>
                  <a:rPr lang="en-US" dirty="0" smtClean="0"/>
                  <a:t>can </a:t>
                </a:r>
                <a:r>
                  <a:rPr lang="en-US" dirty="0"/>
                  <a:t>use the Central Limit Theorem to say that sampling distributions for sample means formed a normal distribution (bell curve) with standard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, and we could figure out the range for the middle 90% or 95% of samples. </a:t>
                </a:r>
              </a:p>
              <a:p>
                <a:r>
                  <a:rPr lang="en-US" dirty="0"/>
                  <a:t>Confidence intervals looked like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𝑠𝑎𝑚𝑝𝑙𝑒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𝑚𝑒𝑎𝑛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𝑠𝑐𝑜𝑟𝑒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495800"/>
              </a:xfrm>
              <a:blipFill rotWithShape="1">
                <a:blip r:embed="rId2"/>
                <a:stretch>
                  <a:fillRect l="-1481" t="-3528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026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 unknown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But what if we are working with a sampling distribution and we don’t know the standard deviation of the underlying population?</a:t>
            </a:r>
          </a:p>
          <a:p>
            <a:r>
              <a:rPr lang="en-US" dirty="0"/>
              <a:t>Ex)  Say I know the amount of time it took for 10 randomly selected students to finish the last stats exam</a:t>
            </a:r>
            <a:r>
              <a:rPr lang="en-US" dirty="0" smtClean="0"/>
              <a:t>.</a:t>
            </a:r>
          </a:p>
          <a:p>
            <a:r>
              <a:rPr lang="en-US" dirty="0"/>
              <a:t>I want to create a 95% confidence interval for the average amount of time to finish the exam.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32960"/>
              </p:ext>
            </p:extLst>
          </p:nvPr>
        </p:nvGraphicFramePr>
        <p:xfrm>
          <a:off x="8382000" y="1524000"/>
          <a:ext cx="609600" cy="4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55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766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 unknown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But what if we are working with a sampling distribution and we don’t know the standard deviation of the underlying population?</a:t>
            </a:r>
          </a:p>
          <a:p>
            <a:r>
              <a:rPr lang="en-US" dirty="0"/>
              <a:t>Ex)  Say I know the amount of time it took for 10 randomly selected students to finish the last stats exam</a:t>
            </a:r>
            <a:r>
              <a:rPr lang="en-US" dirty="0" smtClean="0"/>
              <a:t>.</a:t>
            </a:r>
          </a:p>
          <a:p>
            <a:r>
              <a:rPr lang="en-US" dirty="0"/>
              <a:t>I want to create a 95% confidence interval for the average amount of time to finish the exam.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16252"/>
              </p:ext>
            </p:extLst>
          </p:nvPr>
        </p:nvGraphicFramePr>
        <p:xfrm>
          <a:off x="8382000" y="1524000"/>
          <a:ext cx="609600" cy="4362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39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55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1143000" y="4572000"/>
                <a:ext cx="5410200" cy="19812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800" dirty="0"/>
                  <a:t>If we knew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𝜎</m:t>
                    </m:r>
                  </m:oMath>
                </a14:m>
                <a:r>
                  <a:rPr lang="en-US" sz="2800" dirty="0"/>
                  <a:t>, we would create the confidence interval assuming a normal </a:t>
                </a:r>
                <a:r>
                  <a:rPr lang="en-US" sz="2800" dirty="0" smtClean="0"/>
                  <a:t>distribution.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ea typeface="Cambria Math"/>
                        </a:rPr>
                        <m:t>𝑠𝑎𝑚𝑝𝑙𝑒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𝑚𝑒𝑎𝑛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±</m:t>
                      </m:r>
                      <m:sSub>
                        <m:sSubPr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𝑧</m:t>
                          </m:r>
                        </m:e>
                        <m:sub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𝑠𝑐𝑜𝑟𝑒</m:t>
                          </m:r>
                        </m:sub>
                      </m:sSub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/</m:t>
                      </m:r>
                      <m:rad>
                        <m:radPr>
                          <m:degHide m:val="on"/>
                          <m:ctrlPr>
                            <a:rPr lang="en-US" sz="2800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800" i="1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572000"/>
                <a:ext cx="5410200" cy="1981200"/>
              </a:xfrm>
              <a:prstGeom prst="roundRect">
                <a:avLst/>
              </a:prstGeom>
              <a:blipFill rotWithShape="1">
                <a:blip r:embed="rId3"/>
                <a:stretch>
                  <a:fillRect l="-337" r="-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635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is a problem here.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</a:t>
                </a:r>
                <a:r>
                  <a:rPr lang="en-US" dirty="0"/>
                  <a:t>often don’t know the population standard deviation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which we need in order to calculate the standard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of the sampling distribution for means.  </a:t>
                </a:r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</a:rPr>
                  <a:t>We </a:t>
                </a:r>
                <a:r>
                  <a:rPr lang="en-US" dirty="0">
                    <a:solidFill>
                      <a:schemeClr val="bg1"/>
                    </a:solidFill>
                  </a:rPr>
                  <a:t>use the standard deviation,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from the sample to approximate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but when our sample size is small,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not an awesome estimator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To address this issue (when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unknown), we bring in a new sampling distribution, the </a:t>
                </a:r>
                <a:r>
                  <a:rPr lang="en-US" b="1" dirty="0">
                    <a:solidFill>
                      <a:schemeClr val="bg1"/>
                    </a:solidFill>
                  </a:rPr>
                  <a:t>t-distribution</a:t>
                </a:r>
                <a:r>
                  <a:rPr lang="en-US" dirty="0">
                    <a:solidFill>
                      <a:schemeClr val="bg1"/>
                    </a:solidFill>
                  </a:rPr>
                  <a:t>, which is similar to a z-distribution, but slightly more spread out (i.e. thicker tails).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  <a:blipFill rotWithShape="1">
                <a:blip r:embed="rId2"/>
                <a:stretch>
                  <a:fillRect l="-1037" t="-313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04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is a problem here.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</a:t>
                </a:r>
                <a:r>
                  <a:rPr lang="en-US" dirty="0"/>
                  <a:t>often don’t know the population standard deviation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which we need in order to calculate the standard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of the sampling distribution for means.  </a:t>
                </a:r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chemeClr val="bg1"/>
                    </a:solidFill>
                  </a:rPr>
                  <a:t>We </a:t>
                </a:r>
                <a:r>
                  <a:rPr lang="en-US" dirty="0">
                    <a:solidFill>
                      <a:schemeClr val="bg1"/>
                    </a:solidFill>
                  </a:rPr>
                  <a:t>use the standard deviation,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from the sample to approximate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but when our sample size is small,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not an awesome estimator 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To address this issue (when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unknown), we bring in a new sampling distribution, the </a:t>
                </a:r>
                <a:r>
                  <a:rPr lang="en-US" b="1" dirty="0">
                    <a:solidFill>
                      <a:schemeClr val="bg1"/>
                    </a:solidFill>
                  </a:rPr>
                  <a:t>t-distribution</a:t>
                </a:r>
                <a:r>
                  <a:rPr lang="en-US" dirty="0">
                    <a:solidFill>
                      <a:schemeClr val="bg1"/>
                    </a:solidFill>
                  </a:rPr>
                  <a:t>, which is similar to a z-distribution, but slightly more spread out (i.e. thicker tails).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  <a:blipFill rotWithShape="1">
                <a:blip r:embed="rId2"/>
                <a:stretch>
                  <a:fillRect l="-1037" t="-313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3657600" y="2667000"/>
            <a:ext cx="4114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Should we give up?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732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there is a problem here.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 smtClean="0"/>
                  <a:t>We </a:t>
                </a:r>
                <a:r>
                  <a:rPr lang="en-US" dirty="0"/>
                  <a:t>often don’t know the population standard deviation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 which we need in order to calculate the standard error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𝑆𝐸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𝜎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 of the sampling distribution for means. 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We </a:t>
                </a:r>
                <a:r>
                  <a:rPr lang="en-US" dirty="0"/>
                  <a:t>use the standard deviation,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, from the sample to approximate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, but when our sample size is small,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</m:oMath>
                </a14:m>
                <a:r>
                  <a:rPr lang="en-US" dirty="0"/>
                  <a:t> is not an awesome estimator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</a:rPr>
                  <a:t>To address this issue (when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unknown), we bring in a new sampling distribution, the </a:t>
                </a:r>
                <a:r>
                  <a:rPr lang="en-US" b="1" dirty="0">
                    <a:solidFill>
                      <a:schemeClr val="bg1"/>
                    </a:solidFill>
                  </a:rPr>
                  <a:t>t-distribution</a:t>
                </a:r>
                <a:r>
                  <a:rPr lang="en-US" dirty="0">
                    <a:solidFill>
                      <a:schemeClr val="bg1"/>
                    </a:solidFill>
                  </a:rPr>
                  <a:t>, which is similar to a z-distribution, but slightly more spread out (i.e. thicker tails).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3505200"/>
              </a:xfrm>
              <a:blipFill rotWithShape="1">
                <a:blip r:embed="rId2"/>
                <a:stretch>
                  <a:fillRect l="-1037" t="-3130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922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2963</Words>
  <Application>Microsoft Office PowerPoint</Application>
  <PresentationFormat>On-screen Show (4:3)</PresentationFormat>
  <Paragraphs>272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MA 207 Day 25</vt:lpstr>
      <vt:lpstr>General strategy for computing confidence intervals</vt:lpstr>
      <vt:lpstr>Computing common z-scores</vt:lpstr>
      <vt:lpstr>1 sample means</vt:lpstr>
      <vt:lpstr>σ unknown</vt:lpstr>
      <vt:lpstr>σ unknown</vt:lpstr>
      <vt:lpstr>But there is a problem here. </vt:lpstr>
      <vt:lpstr>But there is a problem here. </vt:lpstr>
      <vt:lpstr>But there is a problem here. </vt:lpstr>
      <vt:lpstr>But there is a problem here. </vt:lpstr>
      <vt:lpstr>But there is a problem here. </vt:lpstr>
      <vt:lpstr>t-distribution</vt:lpstr>
      <vt:lpstr>Degrees of freedom</vt:lpstr>
      <vt:lpstr>Back to an example</vt:lpstr>
      <vt:lpstr>Degrees of freedom</vt:lpstr>
      <vt:lpstr>Degrees of freedom</vt:lpstr>
      <vt:lpstr>A few sample t-dist problems</vt:lpstr>
      <vt:lpstr>A few sample problems</vt:lpstr>
      <vt:lpstr>A few sample problems</vt:lpstr>
      <vt:lpstr>A few sample problems</vt:lpstr>
      <vt:lpstr>A few more sample problems</vt:lpstr>
      <vt:lpstr>A few more sample problems</vt:lpstr>
      <vt:lpstr>A few more sample problems</vt:lpstr>
      <vt:lpstr>When can we use the t-distribution?</vt:lpstr>
      <vt:lpstr>Practice problems: Bears 1</vt:lpstr>
      <vt:lpstr>Practice problems: Bears 1</vt:lpstr>
      <vt:lpstr>Practice problems: Bears 1</vt:lpstr>
      <vt:lpstr>Practice problems: Bears 1</vt:lpstr>
      <vt:lpstr>Practice problems: Bears 1</vt:lpstr>
      <vt:lpstr>Practice problems: Bears 1</vt:lpstr>
      <vt:lpstr>Soln to bears 1</vt:lpstr>
      <vt:lpstr>Soln to bears 1</vt:lpstr>
      <vt:lpstr>Bears 2</vt:lpstr>
      <vt:lpstr>Bears 2</vt:lpstr>
    </vt:vector>
  </TitlesOfParts>
  <Company>Carroll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 315 Day 22</dc:title>
  <dc:creator>Fasteen, Jodi</dc:creator>
  <cp:lastModifiedBy>Cline, Kelly</cp:lastModifiedBy>
  <cp:revision>26</cp:revision>
  <dcterms:created xsi:type="dcterms:W3CDTF">2016-03-14T14:43:47Z</dcterms:created>
  <dcterms:modified xsi:type="dcterms:W3CDTF">2017-05-23T21:16:51Z</dcterms:modified>
</cp:coreProperties>
</file>